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84" r:id="rId4"/>
    <p:sldId id="285" r:id="rId5"/>
    <p:sldId id="282" r:id="rId6"/>
    <p:sldId id="276" r:id="rId7"/>
    <p:sldId id="280" r:id="rId8"/>
    <p:sldId id="286" r:id="rId9"/>
    <p:sldId id="275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39A"/>
    <a:srgbClr val="FFDB69"/>
    <a:srgbClr val="FFCD2D"/>
    <a:srgbClr val="FFDC6D"/>
    <a:srgbClr val="F0626C"/>
    <a:srgbClr val="FF5D5D"/>
    <a:srgbClr val="FFEFBD"/>
    <a:srgbClr val="8FD634"/>
    <a:srgbClr val="88C026"/>
    <a:srgbClr val="99C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E0249099-BC29-4438-8157-C0AA3CC3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B0EF69ED-E82D-4DF1-9456-80B70FAE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F69ED-E82D-4DF1-9456-80B70FAE34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757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upper_img_greenbar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9144000" cy="381000"/>
          </a:xfrm>
          <a:prstGeom prst="rect">
            <a:avLst/>
          </a:prstGeom>
          <a:solidFill>
            <a:srgbClr val="8FD634">
              <a:alpha val="1490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pic>
        <p:nvPicPr>
          <p:cNvPr id="7" name="Picture 9" descr="Library Rebrand Logo_Powerpoint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343400"/>
            <a:ext cx="314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4648" y="42100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4924425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10658"/>
            <a:ext cx="5421313" cy="55668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799"/>
            <a:ext cx="5421313" cy="404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81622"/>
            <a:ext cx="5421313" cy="733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-1057275" y="4939815"/>
            <a:ext cx="2963863" cy="5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3" descr="Library Rebrand Logo_Powerpoint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5057775"/>
            <a:ext cx="20485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2" descr="UofS-GraphicElement2-BlockGlyph_Rotated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6038" y="465138"/>
            <a:ext cx="381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838200"/>
            <a:ext cx="1406525" cy="4638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41248"/>
            <a:ext cx="5689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ibrary Rebrand Logo_Powerpoin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675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2698" y="35623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5B5B"/>
                </a:solidFill>
              </a:defRPr>
            </a:lvl1pPr>
            <a:lvl2pPr>
              <a:defRPr>
                <a:solidFill>
                  <a:srgbClr val="5B5B5B"/>
                </a:solidFill>
              </a:defRPr>
            </a:lvl2pPr>
            <a:lvl3pPr>
              <a:defRPr>
                <a:solidFill>
                  <a:srgbClr val="5B5B5B"/>
                </a:solidFill>
              </a:defRPr>
            </a:lvl3pPr>
            <a:lvl4pPr>
              <a:defRPr>
                <a:solidFill>
                  <a:srgbClr val="5B5B5B"/>
                </a:solidFill>
              </a:defRPr>
            </a:lvl4pPr>
            <a:lvl5pP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pper_img_greenbar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914650"/>
            <a:ext cx="7772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1288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2" y="1524000"/>
            <a:ext cx="3732213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7338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92" y="1343025"/>
            <a:ext cx="3749040" cy="7254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723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6" y="1352550"/>
            <a:ext cx="3749040" cy="7159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6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0392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2075"/>
            <a:ext cx="4873625" cy="47640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362076"/>
            <a:ext cx="2636838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ibrary Rebrand Logo_Powerpoint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171450"/>
            <a:ext cx="2047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Logo.jpg"/>
          <p:cNvPicPr>
            <a:picLocks noChangeAspect="1"/>
          </p:cNvPicPr>
          <p:nvPr userDrawn="1"/>
        </p:nvPicPr>
        <p:blipFill>
          <a:blip r:embed="rId14"/>
          <a:srcRect l="6529" t="15623" r="3265" b="7813"/>
          <a:stretch>
            <a:fillRect/>
          </a:stretch>
        </p:blipFill>
        <p:spPr bwMode="auto">
          <a:xfrm>
            <a:off x="6019800" y="6169025"/>
            <a:ext cx="2963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nnie.smit@usask.ca" TargetMode="External"/><Relationship Id="rId2" Type="http://schemas.openxmlformats.org/officeDocument/2006/relationships/hyperlink" Target="mailto:sunny.kaniyathu@usask.c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sask.ca/find/node.php?nid=141016" TargetMode="External"/><Relationship Id="rId2" Type="http://schemas.openxmlformats.org/officeDocument/2006/relationships/hyperlink" Target="http://www.statcan.gc.ca/cgi-bin/spider/dli.cg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ibrary.usask.ca/find/node.php?nid=14049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library.usask.ca/find/node.php?nid=14101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12.statcan.gc.ca/census-recensement/index-eng.cfm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5.statcan.gc.ca/cansim/home-accueil?lang=eng&amp;tz=12030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cihi.ca/CIHI-ext-portal/internet/EN/Home/home/cihi00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who.int/gho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://data.worldban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5" y="4171950"/>
            <a:ext cx="7419975" cy="609600"/>
          </a:xfrm>
        </p:spPr>
        <p:txBody>
          <a:bodyPr/>
          <a:lstStyle/>
          <a:p>
            <a:pPr algn="r"/>
            <a:r>
              <a:rPr lang="en-CA" dirty="0" smtClean="0"/>
              <a:t>PUBH 898: Health Economics</a:t>
            </a:r>
            <a:br>
              <a:rPr lang="en-CA" dirty="0" smtClean="0"/>
            </a:br>
            <a:r>
              <a:rPr lang="en-CA" sz="2800" dirty="0" smtClean="0"/>
              <a:t>Finding data and statistics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Sunny Kaniyathu</a:t>
            </a:r>
          </a:p>
          <a:p>
            <a:pPr>
              <a:buNone/>
            </a:pPr>
            <a:r>
              <a:rPr lang="en-CA" dirty="0" smtClean="0"/>
              <a:t>	306 966 8841; </a:t>
            </a:r>
            <a:r>
              <a:rPr lang="en-CA" dirty="0" smtClean="0">
                <a:hlinkClick r:id="rId2"/>
              </a:rPr>
              <a:t>sunny.kaniyathu@usask.ca</a:t>
            </a:r>
            <a:endParaRPr lang="en-CA" dirty="0" smtClean="0"/>
          </a:p>
          <a:p>
            <a:r>
              <a:rPr lang="en-CA" dirty="0" smtClean="0"/>
              <a:t>Winnie Smit</a:t>
            </a:r>
          </a:p>
          <a:p>
            <a:pPr>
              <a:buNone/>
            </a:pPr>
            <a:r>
              <a:rPr lang="en-CA" dirty="0" smtClean="0"/>
              <a:t>	306 966 7261; </a:t>
            </a:r>
            <a:r>
              <a:rPr lang="en-CA" dirty="0" smtClean="0">
                <a:hlinkClick r:id="rId3"/>
              </a:rPr>
              <a:t>winnie.smit@usask.ca</a:t>
            </a:r>
            <a:endParaRPr lang="en-CA" dirty="0" smtClean="0"/>
          </a:p>
          <a:p>
            <a:r>
              <a:rPr lang="en-CA" dirty="0" smtClean="0"/>
              <a:t>Location: 228/ 230 Murray Library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 - Canada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Statistics Canada: Federal statistical agency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Data released under Data Liberation Initiative (DLI) license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Surveys/ Aggregate data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Survey data obtained under DLI can only be used for research purposes</a:t>
            </a:r>
          </a:p>
          <a:p>
            <a:r>
              <a:rPr lang="en-CA" dirty="0" smtClean="0"/>
              <a:t>CIHI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Health care system level data [Aggregate]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4876799" y="3505200"/>
            <a:ext cx="4086226" cy="3105150"/>
          </a:xfrm>
          <a:prstGeom prst="rect">
            <a:avLst/>
          </a:prstGeom>
          <a:solidFill>
            <a:srgbClr val="FFEF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0976" y="209550"/>
            <a:ext cx="2238374" cy="11239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42862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Statistics </a:t>
            </a:r>
          </a:p>
          <a:p>
            <a:r>
              <a:rPr lang="en-CA" sz="1800" dirty="0" smtClean="0">
                <a:latin typeface="Century Gothic" pitchFamily="34" charset="0"/>
              </a:rPr>
              <a:t>Canada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095375" y="1504950"/>
            <a:ext cx="323850" cy="419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29475" y="3552825"/>
            <a:ext cx="1628775" cy="25431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1" name="Diamond 70"/>
          <p:cNvSpPr/>
          <p:nvPr/>
        </p:nvSpPr>
        <p:spPr bwMode="auto">
          <a:xfrm>
            <a:off x="3343274" y="257175"/>
            <a:ext cx="1438275" cy="1504950"/>
          </a:xfrm>
          <a:prstGeom prst="diamond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914899" y="142875"/>
            <a:ext cx="4086225" cy="2752725"/>
          </a:xfrm>
          <a:prstGeom prst="rect">
            <a:avLst/>
          </a:prstGeom>
          <a:solidFill>
            <a:srgbClr val="FFEF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525" y="276225"/>
            <a:ext cx="1638300" cy="1971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38150" y="2057400"/>
            <a:ext cx="1714500" cy="13906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400050" y="4124325"/>
            <a:ext cx="1762125" cy="1047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1076325" y="3571875"/>
            <a:ext cx="323850" cy="419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4850" y="2305051"/>
            <a:ext cx="119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Surveys/ Admin Data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1025" y="4229100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Research Data Centre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5219700" y="209550"/>
            <a:ext cx="1543050" cy="2038350"/>
          </a:xfrm>
          <a:prstGeom prst="ellipse">
            <a:avLst/>
          </a:prstGeom>
          <a:solidFill>
            <a:srgbClr val="FFDB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86376" y="619123"/>
            <a:ext cx="1476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 smtClean="0">
                <a:latin typeface="Century Gothic" pitchFamily="34" charset="0"/>
              </a:rPr>
              <a:t>Public Use </a:t>
            </a:r>
            <a:r>
              <a:rPr lang="en-CA" sz="1800" dirty="0" err="1" smtClean="0">
                <a:latin typeface="Century Gothic" pitchFamily="34" charset="0"/>
              </a:rPr>
              <a:t>Microdata</a:t>
            </a:r>
            <a:r>
              <a:rPr lang="en-CA" sz="1800" dirty="0" smtClean="0">
                <a:latin typeface="Century Gothic" pitchFamily="34" charset="0"/>
              </a:rPr>
              <a:t> Files </a:t>
            </a:r>
          </a:p>
          <a:p>
            <a:pPr algn="ctr"/>
            <a:r>
              <a:rPr lang="en-CA" sz="1800" dirty="0" smtClean="0">
                <a:latin typeface="Century Gothic" pitchFamily="34" charset="0"/>
              </a:rPr>
              <a:t>(PUMF)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15200" y="103822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&lt;</a:t>
            </a:r>
            <a:r>
              <a:rPr lang="en-CA" sz="1800" dirty="0" err="1" smtClean="0">
                <a:latin typeface="Century Gothic" pitchFamily="34" charset="0"/>
              </a:rPr>
              <a:t>odesi</a:t>
            </a:r>
            <a:r>
              <a:rPr lang="en-CA" sz="1800" dirty="0" smtClean="0">
                <a:latin typeface="Century Gothic" pitchFamily="34" charset="0"/>
              </a:rPr>
              <a:t>&gt;</a:t>
            </a:r>
          </a:p>
          <a:p>
            <a:r>
              <a:rPr lang="en-CA" sz="1800" dirty="0" smtClean="0">
                <a:latin typeface="Century Gothic" pitchFamily="34" charset="0"/>
              </a:rPr>
              <a:t>Equinox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84" name="Striped Right Arrow 83"/>
          <p:cNvSpPr/>
          <p:nvPr/>
        </p:nvSpPr>
        <p:spPr bwMode="auto">
          <a:xfrm>
            <a:off x="6819900" y="962025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15200" y="314325"/>
            <a:ext cx="1409700" cy="5847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Web-based Extractors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3100" y="22479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DLI License</a:t>
            </a:r>
            <a:endParaRPr lang="en-CA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00076" y="5734050"/>
            <a:ext cx="1285874" cy="6953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6750" y="5724525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Submit Proposal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93" name="Striped Right Arrow 92"/>
          <p:cNvSpPr/>
          <p:nvPr/>
        </p:nvSpPr>
        <p:spPr bwMode="auto">
          <a:xfrm rot="5400000">
            <a:off x="1019175" y="5229225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62325" y="428625"/>
            <a:ext cx="1409700" cy="830997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Make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Data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Anonymous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4467225" y="1352550"/>
            <a:ext cx="714375" cy="238125"/>
          </a:xfrm>
          <a:prstGeom prst="rightArrow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8" name="Diamond 97"/>
          <p:cNvSpPr/>
          <p:nvPr/>
        </p:nvSpPr>
        <p:spPr bwMode="auto">
          <a:xfrm>
            <a:off x="3238499" y="4076700"/>
            <a:ext cx="1438275" cy="150495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38500" y="4562475"/>
            <a:ext cx="1409700" cy="584775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Create Tables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100" name="Right Arrow 99"/>
          <p:cNvSpPr/>
          <p:nvPr/>
        </p:nvSpPr>
        <p:spPr bwMode="auto">
          <a:xfrm>
            <a:off x="4400550" y="5133975"/>
            <a:ext cx="714375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162550" y="3971926"/>
            <a:ext cx="1533525" cy="2038350"/>
          </a:xfrm>
          <a:prstGeom prst="ellipse">
            <a:avLst/>
          </a:prstGeom>
          <a:solidFill>
            <a:srgbClr val="FFDB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31153" y="4524375"/>
            <a:ext cx="157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 smtClean="0">
                <a:latin typeface="Century Gothic" pitchFamily="34" charset="0"/>
              </a:rPr>
              <a:t>Free</a:t>
            </a:r>
          </a:p>
          <a:p>
            <a:pPr algn="ctr"/>
            <a:r>
              <a:rPr lang="en-CA" sz="1800" dirty="0" smtClean="0">
                <a:latin typeface="Century Gothic" pitchFamily="34" charset="0"/>
              </a:rPr>
              <a:t>Aggregate Data</a:t>
            </a:r>
          </a:p>
        </p:txBody>
      </p:sp>
      <p:sp>
        <p:nvSpPr>
          <p:cNvPr id="103" name="Striped Right Arrow 102"/>
          <p:cNvSpPr/>
          <p:nvPr/>
        </p:nvSpPr>
        <p:spPr bwMode="auto">
          <a:xfrm>
            <a:off x="6800850" y="4743450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5" name="Right Arrow 104"/>
          <p:cNvSpPr/>
          <p:nvPr/>
        </p:nvSpPr>
        <p:spPr bwMode="auto">
          <a:xfrm rot="3013974">
            <a:off x="2015087" y="3952370"/>
            <a:ext cx="1539968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 rot="18841377">
            <a:off x="2182212" y="1646485"/>
            <a:ext cx="1397344" cy="238125"/>
          </a:xfrm>
          <a:prstGeom prst="rightArrow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24725" y="4514850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CANSIM</a:t>
            </a:r>
          </a:p>
          <a:p>
            <a:endParaRPr lang="en-CA" sz="1800" dirty="0" smtClean="0">
              <a:latin typeface="Century Gothic" pitchFamily="34" charset="0"/>
            </a:endParaRPr>
          </a:p>
          <a:p>
            <a:r>
              <a:rPr lang="en-CA" sz="1800" dirty="0" smtClean="0">
                <a:latin typeface="Century Gothic" pitchFamily="34" charset="0"/>
              </a:rPr>
              <a:t>Census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6124575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Open License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16" grpId="0"/>
      <p:bldP spid="1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/>
      <p:bldP spid="81" grpId="0"/>
      <p:bldP spid="84" grpId="0" animBg="1"/>
      <p:bldP spid="85" grpId="0" animBg="1"/>
      <p:bldP spid="90" grpId="0"/>
      <p:bldP spid="91" grpId="0" animBg="1"/>
      <p:bldP spid="92" grpId="0"/>
      <p:bldP spid="93" grpId="0" animBg="1"/>
      <p:bldP spid="94" grpId="0"/>
      <p:bldP spid="97" grpId="0" animBg="1"/>
      <p:bldP spid="98" grpId="0" animBg="1"/>
      <p:bldP spid="99" grpId="0"/>
      <p:bldP spid="100" grpId="0" animBg="1"/>
      <p:bldP spid="101" grpId="0" animBg="1"/>
      <p:bldP spid="102" grpId="0"/>
      <p:bldP spid="103" grpId="0" animBg="1"/>
      <p:bldP spid="105" grpId="0" animBg="1"/>
      <p:bldP spid="106" grpId="0" animBg="1"/>
      <p:bldP spid="4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 Data [</a:t>
            </a:r>
            <a:r>
              <a:rPr lang="en-CA" dirty="0" err="1" smtClean="0"/>
              <a:t>Microdata</a:t>
            </a:r>
            <a:r>
              <a:rPr lang="en-CA" dirty="0" smtClean="0"/>
              <a:t>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List of available public use </a:t>
            </a:r>
            <a:r>
              <a:rPr lang="en-CA" dirty="0" err="1" smtClean="0"/>
              <a:t>microdata</a:t>
            </a:r>
            <a:r>
              <a:rPr lang="en-CA" dirty="0" smtClean="0"/>
              <a:t> files </a:t>
            </a:r>
            <a:r>
              <a:rPr lang="en-CA" dirty="0" smtClean="0">
                <a:hlinkClick r:id="rId2"/>
              </a:rPr>
              <a:t>&gt;&gt;</a:t>
            </a:r>
            <a:endParaRPr lang="en-CA" dirty="0" smtClean="0"/>
          </a:p>
          <a:p>
            <a:r>
              <a:rPr lang="en-CA" dirty="0" smtClean="0"/>
              <a:t>Use extractors: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hlinkClick r:id="rId3"/>
              </a:rPr>
              <a:t>ODESI</a:t>
            </a:r>
            <a:r>
              <a:rPr lang="en-CA" dirty="0" smtClean="0"/>
              <a:t> [recommended]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hlinkClick r:id="rId4"/>
              </a:rPr>
              <a:t>EQUINOX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Extract using </a:t>
            </a:r>
            <a:r>
              <a:rPr lang="en-CA" dirty="0" smtClean="0">
                <a:hlinkClick r:id="rId2"/>
              </a:rPr>
              <a:t>&lt;</a:t>
            </a:r>
            <a:r>
              <a:rPr lang="en-CA" dirty="0" err="1" smtClean="0">
                <a:hlinkClick r:id="rId2"/>
              </a:rPr>
              <a:t>odesi</a:t>
            </a:r>
            <a:r>
              <a:rPr lang="en-CA" dirty="0" smtClean="0">
                <a:hlinkClick r:id="rId2"/>
              </a:rPr>
              <a:t>&gt;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366838"/>
            <a:ext cx="85629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1381125"/>
            <a:ext cx="8610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8" y="1371600"/>
            <a:ext cx="8543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838200"/>
            <a:ext cx="7486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76200"/>
            <a:ext cx="807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100"/>
            <a:ext cx="83248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Aggregate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CANSIM</a:t>
            </a:r>
            <a:r>
              <a:rPr lang="en-CA" dirty="0" smtClean="0"/>
              <a:t>: Canadian Socio-Economic Information Management System</a:t>
            </a:r>
          </a:p>
          <a:p>
            <a:r>
              <a:rPr lang="en-CA" dirty="0" smtClean="0">
                <a:hlinkClick r:id="rId3"/>
              </a:rPr>
              <a:t>Census</a:t>
            </a:r>
            <a:r>
              <a:rPr lang="en-CA" dirty="0" smtClean="0"/>
              <a:t>: Socio-demographic information at different levels of geography</a:t>
            </a:r>
          </a:p>
          <a:p>
            <a:r>
              <a:rPr lang="en-CA" dirty="0" smtClean="0">
                <a:hlinkClick r:id="rId4"/>
              </a:rPr>
              <a:t>CIHI</a:t>
            </a:r>
            <a:r>
              <a:rPr lang="en-CA" dirty="0" smtClean="0"/>
              <a:t> – Canadian Institute for Health Information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Data at the level of the health care system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738188"/>
            <a:ext cx="73914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350" y="733425"/>
            <a:ext cx="7410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6313" y="766763"/>
            <a:ext cx="80676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OECD </a:t>
            </a:r>
            <a:r>
              <a:rPr lang="en-CA" dirty="0" err="1" smtClean="0"/>
              <a:t>iLibrary</a:t>
            </a:r>
            <a:endParaRPr lang="en-CA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48709"/>
            <a:ext cx="7543800" cy="404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8" y="542925"/>
            <a:ext cx="83915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3" y="581025"/>
            <a:ext cx="80867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8" y="271463"/>
            <a:ext cx="84677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Global Health Observatory</a:t>
            </a:r>
            <a:r>
              <a:rPr lang="en-CA" dirty="0" smtClean="0"/>
              <a:t> – World Health Organization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552450"/>
            <a:ext cx="74009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38225"/>
            <a:ext cx="7572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3" y="728663"/>
            <a:ext cx="7191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" y="738188"/>
            <a:ext cx="7124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625" y="728663"/>
            <a:ext cx="7391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World Bank</a:t>
            </a:r>
            <a:r>
              <a:rPr lang="en-CA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700088"/>
            <a:ext cx="73056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452438"/>
            <a:ext cx="81819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471488"/>
            <a:ext cx="78295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8" y="223838"/>
            <a:ext cx="9077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590550"/>
            <a:ext cx="73152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797979"/>
      </a:lt1>
      <a:dk2>
        <a:srgbClr val="000000"/>
      </a:dk2>
      <a:lt2>
        <a:srgbClr val="86B234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</TotalTime>
  <Words>168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PUBH 898: Health Economics Finding data and statistics </vt:lpstr>
      <vt:lpstr>Sources - Canada</vt:lpstr>
      <vt:lpstr>Slide 3</vt:lpstr>
      <vt:lpstr>Survey Data [Microdata]</vt:lpstr>
      <vt:lpstr>Survey Data</vt:lpstr>
      <vt:lpstr>Aggregate Data</vt:lpstr>
      <vt:lpstr>International</vt:lpstr>
      <vt:lpstr>International</vt:lpstr>
      <vt:lpstr>International</vt:lpstr>
      <vt:lpstr>Contact Us</vt:lpstr>
    </vt:vector>
  </TitlesOfParts>
  <Company>Division of Media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sjk084</cp:lastModifiedBy>
  <cp:revision>466</cp:revision>
  <dcterms:created xsi:type="dcterms:W3CDTF">2010-11-25T14:38:17Z</dcterms:created>
  <dcterms:modified xsi:type="dcterms:W3CDTF">2013-01-15T18:59:37Z</dcterms:modified>
</cp:coreProperties>
</file>