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63" r:id="rId4"/>
    <p:sldId id="280" r:id="rId5"/>
    <p:sldId id="281" r:id="rId6"/>
    <p:sldId id="276" r:id="rId7"/>
    <p:sldId id="282" r:id="rId8"/>
    <p:sldId id="272" r:id="rId9"/>
    <p:sldId id="283" r:id="rId10"/>
    <p:sldId id="284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39A"/>
    <a:srgbClr val="FFDB69"/>
    <a:srgbClr val="FFCD2D"/>
    <a:srgbClr val="FFDC6D"/>
    <a:srgbClr val="F0626C"/>
    <a:srgbClr val="FF5D5D"/>
    <a:srgbClr val="FFEFBD"/>
    <a:srgbClr val="8FD634"/>
    <a:srgbClr val="88C026"/>
    <a:srgbClr val="99CF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E0249099-BC29-4438-8157-C0AA3CC3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B0EF69ED-E82D-4DF1-9456-80B70FAE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F69ED-E82D-4DF1-9456-80B70FAE34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5181600" y="6019800"/>
            <a:ext cx="38020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_757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upper_img_greenbar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2819400"/>
            <a:ext cx="9144000" cy="381000"/>
          </a:xfrm>
          <a:prstGeom prst="rect">
            <a:avLst/>
          </a:prstGeom>
          <a:solidFill>
            <a:srgbClr val="8FD634">
              <a:alpha val="1490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pic>
        <p:nvPicPr>
          <p:cNvPr id="7" name="Picture 9" descr="Library Rebrand Logo_Powerpoint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343400"/>
            <a:ext cx="314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4648" y="4210050"/>
            <a:ext cx="3657600" cy="609600"/>
          </a:xfrm>
          <a:prstGeom prst="rect">
            <a:avLst/>
          </a:prstGeom>
        </p:spPr>
        <p:txBody>
          <a:bodyPr/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4924425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10658"/>
            <a:ext cx="5421313" cy="55668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799"/>
            <a:ext cx="5421313" cy="404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81622"/>
            <a:ext cx="5421313" cy="733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-1057275" y="4939815"/>
            <a:ext cx="2963863" cy="5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3" descr="Library Rebrand Logo_Powerpoint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5057775"/>
            <a:ext cx="20485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Picture 2" descr="UofS-GraphicElement2-BlockGlyph_Rotated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66038" y="465138"/>
            <a:ext cx="381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838200"/>
            <a:ext cx="1406525" cy="4638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41248"/>
            <a:ext cx="5689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5181600" y="6019800"/>
            <a:ext cx="38020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ibrary Rebrand Logo_Powerpoin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3675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2698" y="3562350"/>
            <a:ext cx="3657600" cy="609600"/>
          </a:xfrm>
          <a:prstGeom prst="rect">
            <a:avLst/>
          </a:prstGeom>
        </p:spPr>
        <p:txBody>
          <a:bodyPr/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5B5B"/>
                </a:solidFill>
              </a:defRPr>
            </a:lvl1pPr>
            <a:lvl2pPr>
              <a:defRPr>
                <a:solidFill>
                  <a:srgbClr val="5B5B5B"/>
                </a:solidFill>
              </a:defRPr>
            </a:lvl2pPr>
            <a:lvl3pPr>
              <a:defRPr>
                <a:solidFill>
                  <a:srgbClr val="5B5B5B"/>
                </a:solidFill>
              </a:defRPr>
            </a:lvl3pPr>
            <a:lvl4pPr>
              <a:defRPr>
                <a:solidFill>
                  <a:srgbClr val="5B5B5B"/>
                </a:solidFill>
              </a:defRPr>
            </a:lvl4pPr>
            <a:lvl5pP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pper_img_greenbar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914650"/>
            <a:ext cx="7772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1288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62" y="1524000"/>
            <a:ext cx="3732213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37338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92" y="1343025"/>
            <a:ext cx="3749040" cy="7254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723" y="2068512"/>
            <a:ext cx="37490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6" y="1352550"/>
            <a:ext cx="3749040" cy="7159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6" y="2068512"/>
            <a:ext cx="37490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0392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2075"/>
            <a:ext cx="4873625" cy="47640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362076"/>
            <a:ext cx="2636838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Library Rebrand Logo_Powerpoint2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171450"/>
            <a:ext cx="2047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Logo.jpg"/>
          <p:cNvPicPr>
            <a:picLocks noChangeAspect="1"/>
          </p:cNvPicPr>
          <p:nvPr userDrawn="1"/>
        </p:nvPicPr>
        <p:blipFill>
          <a:blip r:embed="rId14"/>
          <a:srcRect l="6529" t="15623" r="3265" b="7813"/>
          <a:stretch>
            <a:fillRect/>
          </a:stretch>
        </p:blipFill>
        <p:spPr bwMode="auto">
          <a:xfrm>
            <a:off x="6019800" y="6169025"/>
            <a:ext cx="29638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aostat3.fao.org/home/index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innie.smit@usask.ca" TargetMode="External"/><Relationship Id="rId2" Type="http://schemas.openxmlformats.org/officeDocument/2006/relationships/hyperlink" Target="mailto:sunny.kaniyathu@usask.c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atcan.gc.ca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atcan.gc.ca/ca-ra2011/index-eng.ht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gc.ca/inrp-npri/" TargetMode="External"/><Relationship Id="rId2" Type="http://schemas.openxmlformats.org/officeDocument/2006/relationships/hyperlink" Target="http://www.ec.gc.ca/indicateurs-indicator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://climate.weatheroffice.gc.ca/climateData/canada_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rcan.gc.ca/hom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un.org/Explorer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ea.org/stats/index.asp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5" y="4171950"/>
            <a:ext cx="7419975" cy="609600"/>
          </a:xfrm>
        </p:spPr>
        <p:txBody>
          <a:bodyPr/>
          <a:lstStyle/>
          <a:p>
            <a:pPr algn="r"/>
            <a:r>
              <a:rPr lang="en-CA" dirty="0" smtClean="0"/>
              <a:t>RRM 321: Resource Data and Environmental Modeling</a:t>
            </a:r>
            <a:br>
              <a:rPr lang="en-CA" dirty="0" smtClean="0"/>
            </a:br>
            <a:r>
              <a:rPr lang="en-CA" sz="2800" dirty="0" smtClean="0"/>
              <a:t>Finding statistics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FAOSTAT and </a:t>
            </a:r>
            <a:r>
              <a:rPr lang="en-CA" dirty="0" smtClean="0"/>
              <a:t>AQUASTAT</a:t>
            </a:r>
          </a:p>
          <a:p>
            <a:pPr lvl="1">
              <a:buNone/>
            </a:pPr>
            <a:r>
              <a:rPr lang="en-CA" dirty="0" smtClean="0">
                <a:hlinkClick r:id="rId2"/>
              </a:rPr>
              <a:t>http</a:t>
            </a:r>
            <a:r>
              <a:rPr lang="en-CA" dirty="0" smtClean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faostat3.fao.org/home/index.html</a:t>
            </a:r>
            <a:endParaRPr lang="en-CA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443038"/>
            <a:ext cx="75628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Sunny Kaniyathu</a:t>
            </a:r>
          </a:p>
          <a:p>
            <a:pPr>
              <a:buNone/>
            </a:pPr>
            <a:r>
              <a:rPr lang="en-CA" dirty="0" smtClean="0"/>
              <a:t>	306 966 8841; </a:t>
            </a:r>
            <a:r>
              <a:rPr lang="en-CA" dirty="0" smtClean="0">
                <a:hlinkClick r:id="rId2"/>
              </a:rPr>
              <a:t>sunny.kaniyathu@usask.ca</a:t>
            </a:r>
            <a:endParaRPr lang="en-CA" dirty="0" smtClean="0"/>
          </a:p>
          <a:p>
            <a:r>
              <a:rPr lang="en-CA" dirty="0" smtClean="0"/>
              <a:t>Winnie Smit</a:t>
            </a:r>
          </a:p>
          <a:p>
            <a:pPr>
              <a:buNone/>
            </a:pPr>
            <a:r>
              <a:rPr lang="en-CA" dirty="0" smtClean="0"/>
              <a:t>	306 966 7261; </a:t>
            </a:r>
            <a:r>
              <a:rPr lang="en-CA" dirty="0" smtClean="0">
                <a:hlinkClick r:id="rId3"/>
              </a:rPr>
              <a:t>winnie.smit@usask.ca</a:t>
            </a: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Statistics Canada</a:t>
            </a:r>
          </a:p>
          <a:p>
            <a:r>
              <a:rPr lang="en-CA" dirty="0" smtClean="0"/>
              <a:t>Environment Canada</a:t>
            </a:r>
          </a:p>
          <a:p>
            <a:r>
              <a:rPr lang="en-CA" dirty="0" smtClean="0"/>
              <a:t>Natural Resources Canada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Webpage </a:t>
            </a:r>
            <a:r>
              <a:rPr lang="en-CA" dirty="0" smtClean="0">
                <a:hlinkClick r:id="rId2"/>
              </a:rPr>
              <a:t>http</a:t>
            </a:r>
            <a:r>
              <a:rPr lang="en-CA" dirty="0" smtClean="0">
                <a:hlinkClick r:id="rId2"/>
              </a:rPr>
              <a:t>://www.statcan.gc.ca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r>
              <a:rPr lang="en-CA" dirty="0" smtClean="0"/>
              <a:t>Data Tables from CANSIM database</a:t>
            </a:r>
          </a:p>
          <a:p>
            <a:pPr>
              <a:buNone/>
            </a:pPr>
            <a:endParaRPr lang="en-CA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1709738"/>
            <a:ext cx="7467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Census of Agriculture </a:t>
            </a:r>
            <a:r>
              <a:rPr lang="en-CA" dirty="0" smtClean="0">
                <a:hlinkClick r:id="rId2"/>
              </a:rPr>
              <a:t>http</a:t>
            </a:r>
            <a:r>
              <a:rPr lang="en-CA" dirty="0" smtClean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www.statcan.gc.ca/ca-ra2011/index-eng.htm</a:t>
            </a:r>
            <a:endParaRPr lang="en-CA" dirty="0" smtClean="0"/>
          </a:p>
          <a:p>
            <a:r>
              <a:rPr lang="en-CA" dirty="0" smtClean="0"/>
              <a:t>Farm data and Farm operator data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409700"/>
            <a:ext cx="7448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Environmental indicators</a:t>
            </a:r>
          </a:p>
          <a:p>
            <a:pPr lvl="1">
              <a:buNone/>
            </a:pPr>
            <a:r>
              <a:rPr lang="en-CA" dirty="0" smtClean="0">
                <a:hlinkClick r:id="rId2"/>
              </a:rPr>
              <a:t>http://www.ec.gc.ca/indicateurs-indicators/</a:t>
            </a:r>
            <a:endParaRPr lang="en-CA" dirty="0" smtClean="0"/>
          </a:p>
          <a:p>
            <a:r>
              <a:rPr lang="en-CA" dirty="0" smtClean="0"/>
              <a:t>Water, Air quality</a:t>
            </a:r>
          </a:p>
          <a:p>
            <a:r>
              <a:rPr lang="en-CA" dirty="0" smtClean="0"/>
              <a:t>Climate, emissions</a:t>
            </a:r>
          </a:p>
          <a:p>
            <a:r>
              <a:rPr lang="en-CA" dirty="0" smtClean="0"/>
              <a:t>National Pollutant Release Inventory</a:t>
            </a:r>
          </a:p>
          <a:p>
            <a:pPr lvl="1">
              <a:buNone/>
            </a:pPr>
            <a:r>
              <a:rPr lang="en-CA" dirty="0" smtClean="0">
                <a:hlinkClick r:id="rId3"/>
              </a:rPr>
              <a:t>http://www.ec.gc.ca/inrp-npri</a:t>
            </a:r>
            <a:r>
              <a:rPr lang="en-CA" dirty="0" smtClean="0">
                <a:hlinkClick r:id="rId3"/>
              </a:rPr>
              <a:t>/</a:t>
            </a:r>
            <a:endParaRPr lang="en-CA" dirty="0" smtClean="0"/>
          </a:p>
          <a:p>
            <a:r>
              <a:rPr lang="en-CA" dirty="0" smtClean="0"/>
              <a:t>Climate Data Online: Weather</a:t>
            </a:r>
          </a:p>
          <a:p>
            <a:pPr lvl="1">
              <a:buNone/>
            </a:pPr>
            <a:r>
              <a:rPr lang="en-CA" dirty="0" smtClean="0">
                <a:hlinkClick r:id="rId4"/>
              </a:rPr>
              <a:t>http</a:t>
            </a:r>
            <a:r>
              <a:rPr lang="en-CA" dirty="0" smtClean="0">
                <a:hlinkClick r:id="rId4"/>
              </a:rPr>
              <a:t>://climate.weatheroffice.gc.ca/climateData/canada_e.html</a:t>
            </a: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213" y="1266825"/>
            <a:ext cx="72675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Resources 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www.nrcan.gc.ca/home</a:t>
            </a:r>
            <a:endParaRPr lang="en-CA" dirty="0" smtClean="0"/>
          </a:p>
          <a:p>
            <a:r>
              <a:rPr lang="en-CA" dirty="0" smtClean="0"/>
              <a:t>Earth Sciences</a:t>
            </a:r>
          </a:p>
          <a:p>
            <a:r>
              <a:rPr lang="en-CA" dirty="0" smtClean="0"/>
              <a:t>Energy</a:t>
            </a:r>
          </a:p>
          <a:p>
            <a:r>
              <a:rPr lang="en-CA" dirty="0" smtClean="0"/>
              <a:t>Forests</a:t>
            </a:r>
          </a:p>
          <a:p>
            <a:r>
              <a:rPr lang="en-CA" dirty="0" smtClean="0"/>
              <a:t>Minerals and Metals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1352550"/>
            <a:ext cx="72771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UNdata</a:t>
            </a:r>
            <a:r>
              <a:rPr lang="en-CA" dirty="0" smtClean="0"/>
              <a:t> </a:t>
            </a:r>
          </a:p>
          <a:p>
            <a:pPr lvl="1">
              <a:buNone/>
            </a:pPr>
            <a:r>
              <a:rPr lang="en-CA" dirty="0" smtClean="0">
                <a:hlinkClick r:id="rId3"/>
              </a:rPr>
              <a:t>http</a:t>
            </a:r>
            <a:r>
              <a:rPr lang="en-CA" dirty="0" smtClean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data.un.org/Explorer.aspx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504950"/>
            <a:ext cx="68103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International Energy Agency </a:t>
            </a:r>
            <a:r>
              <a:rPr lang="en-CA" dirty="0" smtClean="0">
                <a:hlinkClick r:id="rId2"/>
              </a:rPr>
              <a:t>&gt;&gt;</a:t>
            </a:r>
            <a:endParaRPr lang="en-CA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143000"/>
            <a:ext cx="7810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World Bank Data</a:t>
            </a:r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533400"/>
            <a:ext cx="71723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797979"/>
      </a:lt1>
      <a:dk2>
        <a:srgbClr val="000000"/>
      </a:dk2>
      <a:lt2>
        <a:srgbClr val="86B234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</TotalTime>
  <Words>112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RRM 321: Resource Data and Environmental Modeling Finding statistics </vt:lpstr>
      <vt:lpstr>Canada</vt:lpstr>
      <vt:lpstr>Statistics Canada</vt:lpstr>
      <vt:lpstr>Statistics Canada</vt:lpstr>
      <vt:lpstr>Environment Canada</vt:lpstr>
      <vt:lpstr>Natural Resources Canada</vt:lpstr>
      <vt:lpstr>International</vt:lpstr>
      <vt:lpstr>International</vt:lpstr>
      <vt:lpstr>International</vt:lpstr>
      <vt:lpstr>International</vt:lpstr>
      <vt:lpstr>Contact Us</vt:lpstr>
    </vt:vector>
  </TitlesOfParts>
  <Company>Division of Media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sjk084</cp:lastModifiedBy>
  <cp:revision>310</cp:revision>
  <dcterms:created xsi:type="dcterms:W3CDTF">2010-11-25T14:38:17Z</dcterms:created>
  <dcterms:modified xsi:type="dcterms:W3CDTF">2012-11-20T20:49:06Z</dcterms:modified>
</cp:coreProperties>
</file>