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2" r:id="rId3"/>
    <p:sldId id="258" r:id="rId4"/>
    <p:sldId id="263" r:id="rId5"/>
    <p:sldId id="273" r:id="rId6"/>
    <p:sldId id="274" r:id="rId7"/>
    <p:sldId id="26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39A"/>
    <a:srgbClr val="FFDB69"/>
    <a:srgbClr val="FFCD2D"/>
    <a:srgbClr val="FFDC6D"/>
    <a:srgbClr val="F0626C"/>
    <a:srgbClr val="FF5D5D"/>
    <a:srgbClr val="FFEFBD"/>
    <a:srgbClr val="8FD634"/>
    <a:srgbClr val="88C026"/>
    <a:srgbClr val="99CF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1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E0249099-BC29-4438-8157-C0AA3CC32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B0EF69ED-E82D-4DF1-9456-80B70FAE3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.jpg"/>
          <p:cNvPicPr>
            <a:picLocks noChangeAspect="1"/>
          </p:cNvPicPr>
          <p:nvPr userDrawn="1"/>
        </p:nvPicPr>
        <p:blipFill>
          <a:blip r:embed="rId2"/>
          <a:srcRect l="6529" t="15623" r="3265" b="7813"/>
          <a:stretch>
            <a:fillRect/>
          </a:stretch>
        </p:blipFill>
        <p:spPr bwMode="auto">
          <a:xfrm>
            <a:off x="5181600" y="6019800"/>
            <a:ext cx="38020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IMG_757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upper_img_greenbars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2819400"/>
            <a:ext cx="9144000" cy="381000"/>
          </a:xfrm>
          <a:prstGeom prst="rect">
            <a:avLst/>
          </a:prstGeom>
          <a:solidFill>
            <a:srgbClr val="8FD634">
              <a:alpha val="14902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Times" pitchFamily="-107" charset="0"/>
              <a:ea typeface="+mn-ea"/>
            </a:endParaRPr>
          </a:p>
        </p:txBody>
      </p:sp>
      <p:pic>
        <p:nvPicPr>
          <p:cNvPr id="7" name="Picture 9" descr="Library Rebrand Logo_Powerpoint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343400"/>
            <a:ext cx="314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84648" y="4210050"/>
            <a:ext cx="3657600" cy="609600"/>
          </a:xfrm>
          <a:prstGeom prst="rect">
            <a:avLst/>
          </a:prstGeom>
        </p:spPr>
        <p:txBody>
          <a:bodyPr/>
          <a:lstStyle>
            <a:lvl1pPr>
              <a:defRPr sz="35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ofS-GraphicElement2-BlockGlyph_Rotat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33513" y="4924425"/>
            <a:ext cx="271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10658"/>
            <a:ext cx="5421313" cy="55668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799"/>
            <a:ext cx="5421313" cy="404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81622"/>
            <a:ext cx="5421313" cy="733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jpg"/>
          <p:cNvPicPr>
            <a:picLocks noChangeAspect="1"/>
          </p:cNvPicPr>
          <p:nvPr userDrawn="1"/>
        </p:nvPicPr>
        <p:blipFill>
          <a:blip r:embed="rId2"/>
          <a:srcRect l="6529" t="15623" r="3265" b="7813"/>
          <a:stretch>
            <a:fillRect/>
          </a:stretch>
        </p:blipFill>
        <p:spPr bwMode="auto">
          <a:xfrm>
            <a:off x="-1057275" y="4939815"/>
            <a:ext cx="2963863" cy="52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" name="Picture 3" descr="Library Rebrand Logo_Powerpoint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277100" y="5057775"/>
            <a:ext cx="204851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6" name="Picture 2" descr="UofS-GraphicElement2-BlockGlyph_Rotated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66038" y="465138"/>
            <a:ext cx="381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8800" y="838200"/>
            <a:ext cx="1406525" cy="463867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41248"/>
            <a:ext cx="5689600" cy="525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.jpg"/>
          <p:cNvPicPr>
            <a:picLocks noChangeAspect="1"/>
          </p:cNvPicPr>
          <p:nvPr userDrawn="1"/>
        </p:nvPicPr>
        <p:blipFill>
          <a:blip r:embed="rId2"/>
          <a:srcRect l="6529" t="15623" r="3265" b="7813"/>
          <a:stretch>
            <a:fillRect/>
          </a:stretch>
        </p:blipFill>
        <p:spPr bwMode="auto">
          <a:xfrm>
            <a:off x="5181600" y="6019800"/>
            <a:ext cx="38020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Library Rebrand Logo_Powerpoin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36750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12698" y="3562350"/>
            <a:ext cx="3657600" cy="609600"/>
          </a:xfrm>
          <a:prstGeom prst="rect">
            <a:avLst/>
          </a:prstGeom>
        </p:spPr>
        <p:txBody>
          <a:bodyPr/>
          <a:lstStyle>
            <a:lvl1pPr>
              <a:defRPr sz="35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ofS-GraphicElement2-BlockGlyph_Rotat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338" y="838200"/>
            <a:ext cx="271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6858000" cy="609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34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B5B5B"/>
                </a:solidFill>
              </a:defRPr>
            </a:lvl1pPr>
            <a:lvl2pPr>
              <a:defRPr>
                <a:solidFill>
                  <a:srgbClr val="5B5B5B"/>
                </a:solidFill>
              </a:defRPr>
            </a:lvl2pPr>
            <a:lvl3pPr>
              <a:defRPr>
                <a:solidFill>
                  <a:srgbClr val="5B5B5B"/>
                </a:solidFill>
              </a:defRPr>
            </a:lvl3pPr>
            <a:lvl4pPr>
              <a:defRPr>
                <a:solidFill>
                  <a:srgbClr val="5B5B5B"/>
                </a:solidFill>
              </a:defRPr>
            </a:lvl4pPr>
            <a:lvl5pPr>
              <a:defRPr>
                <a:solidFill>
                  <a:srgbClr val="5B5B5B"/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upper_img_greenbar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3900" y="2914650"/>
            <a:ext cx="7772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12887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ofS-GraphicElement2-BlockGlyph_Rotat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338" y="838200"/>
            <a:ext cx="271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0262" y="1524000"/>
            <a:ext cx="3732213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4000"/>
            <a:ext cx="37338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6858000" cy="609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ofS-GraphicElement2-BlockGlyph_Rotat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338" y="838200"/>
            <a:ext cx="271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392" y="1343025"/>
            <a:ext cx="3749040" cy="72548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7723" y="2068512"/>
            <a:ext cx="37490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8676" y="1352550"/>
            <a:ext cx="3749040" cy="7159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676" y="2068512"/>
            <a:ext cx="37490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0392" y="685800"/>
            <a:ext cx="6858000" cy="609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UofS-GraphicElement2-BlockGlyph_Rotat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338" y="838200"/>
            <a:ext cx="271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6858000" cy="609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ofS-GraphicElement2-BlockGlyph_Rotate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338" y="838200"/>
            <a:ext cx="271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62075"/>
            <a:ext cx="4873625" cy="47640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362076"/>
            <a:ext cx="2636838" cy="476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6858000" cy="609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Library Rebrand Logo_Powerpoint2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934200" y="171450"/>
            <a:ext cx="20478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" descr="Logo.jpg"/>
          <p:cNvPicPr>
            <a:picLocks noChangeAspect="1"/>
          </p:cNvPicPr>
          <p:nvPr userDrawn="1"/>
        </p:nvPicPr>
        <p:blipFill>
          <a:blip r:embed="rId14"/>
          <a:srcRect l="6529" t="15623" r="3265" b="7813"/>
          <a:stretch>
            <a:fillRect/>
          </a:stretch>
        </p:blipFill>
        <p:spPr bwMode="auto">
          <a:xfrm>
            <a:off x="6019800" y="6169025"/>
            <a:ext cx="29638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/>
          <a:ea typeface="ＭＳ Ｐゴシック" pitchFamily="-108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itchFamily="-107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itchFamily="-107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itchFamily="-107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itchFamily="-107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8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AutoNum type="alphaLcParenR"/>
        <a:defRPr sz="24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5.statcan.gc.ca/cansim/home-accueil" TargetMode="External"/><Relationship Id="rId2" Type="http://schemas.openxmlformats.org/officeDocument/2006/relationships/hyperlink" Target="http://www5.statcan.gc.ca/cansim/home-accueil?lang=eng&amp;tz=120308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://library.usask.ca/find/node.php?nid=141367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winnie.smit@usask.ca" TargetMode="External"/><Relationship Id="rId2" Type="http://schemas.openxmlformats.org/officeDocument/2006/relationships/hyperlink" Target="mailto:sunny.kaniyathu@usask.ca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675" y="4400550"/>
            <a:ext cx="7419975" cy="609600"/>
          </a:xfrm>
        </p:spPr>
        <p:txBody>
          <a:bodyPr/>
          <a:lstStyle/>
          <a:p>
            <a:pPr algn="r"/>
            <a:r>
              <a:rPr lang="en-CA" dirty="0" smtClean="0"/>
              <a:t>Soc 332.6: Principles of research design</a:t>
            </a:r>
            <a:br>
              <a:rPr lang="en-CA" dirty="0" smtClean="0"/>
            </a:br>
            <a:r>
              <a:rPr lang="en-CA" sz="2800" dirty="0" smtClean="0"/>
              <a:t>Finding statistics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80976" y="209550"/>
            <a:ext cx="2238374" cy="11239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0" y="428625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Century Gothic" pitchFamily="34" charset="0"/>
              </a:rPr>
              <a:t>Statistics </a:t>
            </a:r>
          </a:p>
          <a:p>
            <a:r>
              <a:rPr lang="en-CA" sz="1800" dirty="0" smtClean="0">
                <a:latin typeface="Century Gothic" pitchFamily="34" charset="0"/>
              </a:rPr>
              <a:t>Canada</a:t>
            </a:r>
            <a:endParaRPr lang="en-CA" sz="1800" dirty="0">
              <a:latin typeface="Century Gothic" pitchFamily="34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095375" y="1504950"/>
            <a:ext cx="323850" cy="4191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7229475" y="3552825"/>
            <a:ext cx="1628775" cy="25431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1" name="Diamond 70"/>
          <p:cNvSpPr/>
          <p:nvPr/>
        </p:nvSpPr>
        <p:spPr bwMode="auto">
          <a:xfrm>
            <a:off x="3343274" y="257175"/>
            <a:ext cx="1438275" cy="1504950"/>
          </a:xfrm>
          <a:prstGeom prst="diamond">
            <a:avLst/>
          </a:prstGeom>
          <a:solidFill>
            <a:srgbClr val="F5939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914899" y="142875"/>
            <a:ext cx="4086225" cy="2752725"/>
          </a:xfrm>
          <a:prstGeom prst="rect">
            <a:avLst/>
          </a:prstGeom>
          <a:solidFill>
            <a:srgbClr val="FFEF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7248525" y="276225"/>
            <a:ext cx="1638300" cy="19716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438150" y="2057400"/>
            <a:ext cx="1714500" cy="139065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400050" y="4124325"/>
            <a:ext cx="1762125" cy="10477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6" name="Down Arrow 75"/>
          <p:cNvSpPr/>
          <p:nvPr/>
        </p:nvSpPr>
        <p:spPr bwMode="auto">
          <a:xfrm>
            <a:off x="1076325" y="3571875"/>
            <a:ext cx="323850" cy="4191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04850" y="2305051"/>
            <a:ext cx="119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Century Gothic" pitchFamily="34" charset="0"/>
              </a:rPr>
              <a:t>Surveys/ Admin Data</a:t>
            </a:r>
            <a:endParaRPr lang="en-CA" sz="1800" dirty="0">
              <a:latin typeface="Century Gothic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1025" y="4229100"/>
            <a:ext cx="140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Century Gothic" pitchFamily="34" charset="0"/>
              </a:rPr>
              <a:t>Research Data Centre</a:t>
            </a:r>
          </a:p>
        </p:txBody>
      </p:sp>
      <p:sp>
        <p:nvSpPr>
          <p:cNvPr id="79" name="Oval 78"/>
          <p:cNvSpPr/>
          <p:nvPr/>
        </p:nvSpPr>
        <p:spPr bwMode="auto">
          <a:xfrm>
            <a:off x="5219700" y="209550"/>
            <a:ext cx="1543050" cy="2038350"/>
          </a:xfrm>
          <a:prstGeom prst="ellipse">
            <a:avLst/>
          </a:prstGeom>
          <a:solidFill>
            <a:srgbClr val="FFDB6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286376" y="619123"/>
            <a:ext cx="1476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dirty="0" smtClean="0">
                <a:latin typeface="Century Gothic" pitchFamily="34" charset="0"/>
              </a:rPr>
              <a:t>Public Use </a:t>
            </a:r>
            <a:r>
              <a:rPr lang="en-CA" sz="1800" dirty="0" err="1" smtClean="0">
                <a:latin typeface="Century Gothic" pitchFamily="34" charset="0"/>
              </a:rPr>
              <a:t>Microdata</a:t>
            </a:r>
            <a:r>
              <a:rPr lang="en-CA" sz="1800" dirty="0" smtClean="0">
                <a:latin typeface="Century Gothic" pitchFamily="34" charset="0"/>
              </a:rPr>
              <a:t> Files </a:t>
            </a:r>
          </a:p>
          <a:p>
            <a:pPr algn="ctr"/>
            <a:r>
              <a:rPr lang="en-CA" sz="1800" dirty="0" smtClean="0">
                <a:latin typeface="Century Gothic" pitchFamily="34" charset="0"/>
              </a:rPr>
              <a:t>(PUMF)</a:t>
            </a:r>
            <a:endParaRPr lang="en-CA" sz="1800" dirty="0">
              <a:latin typeface="Century Gothic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315200" y="1038225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Century Gothic" pitchFamily="34" charset="0"/>
              </a:rPr>
              <a:t>&lt;</a:t>
            </a:r>
            <a:r>
              <a:rPr lang="en-CA" sz="1800" dirty="0" err="1" smtClean="0">
                <a:latin typeface="Century Gothic" pitchFamily="34" charset="0"/>
              </a:rPr>
              <a:t>odesi</a:t>
            </a:r>
            <a:r>
              <a:rPr lang="en-CA" sz="1800" dirty="0" smtClean="0">
                <a:latin typeface="Century Gothic" pitchFamily="34" charset="0"/>
              </a:rPr>
              <a:t>&gt;</a:t>
            </a:r>
          </a:p>
          <a:p>
            <a:r>
              <a:rPr lang="en-CA" sz="1800" dirty="0" smtClean="0">
                <a:latin typeface="Century Gothic" pitchFamily="34" charset="0"/>
              </a:rPr>
              <a:t>Equinox</a:t>
            </a:r>
            <a:endParaRPr lang="en-CA" sz="1800" dirty="0">
              <a:latin typeface="Century Gothic" pitchFamily="34" charset="0"/>
            </a:endParaRPr>
          </a:p>
        </p:txBody>
      </p:sp>
      <p:sp>
        <p:nvSpPr>
          <p:cNvPr id="84" name="Striped Right Arrow 83"/>
          <p:cNvSpPr/>
          <p:nvPr/>
        </p:nvSpPr>
        <p:spPr bwMode="auto">
          <a:xfrm>
            <a:off x="6819900" y="962025"/>
            <a:ext cx="447675" cy="48577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315200" y="314325"/>
            <a:ext cx="1409700" cy="584775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Century Gothic" pitchFamily="34" charset="0"/>
              </a:rPr>
              <a:t>Web-based Extractors</a:t>
            </a:r>
            <a:endParaRPr lang="en-CA" sz="1600" dirty="0">
              <a:latin typeface="Century Gothic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53100" y="22479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DLI License</a:t>
            </a:r>
            <a:endParaRPr lang="en-CA" dirty="0"/>
          </a:p>
        </p:txBody>
      </p:sp>
      <p:sp>
        <p:nvSpPr>
          <p:cNvPr id="91" name="Rectangle 90"/>
          <p:cNvSpPr/>
          <p:nvPr/>
        </p:nvSpPr>
        <p:spPr bwMode="auto">
          <a:xfrm>
            <a:off x="600076" y="5734050"/>
            <a:ext cx="1285874" cy="69532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6750" y="5724525"/>
            <a:ext cx="113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Century Gothic" pitchFamily="34" charset="0"/>
              </a:rPr>
              <a:t>Submit Proposal</a:t>
            </a:r>
            <a:endParaRPr lang="en-CA" sz="1800" dirty="0">
              <a:latin typeface="Century Gothic" pitchFamily="34" charset="0"/>
            </a:endParaRPr>
          </a:p>
        </p:txBody>
      </p:sp>
      <p:sp>
        <p:nvSpPr>
          <p:cNvPr id="93" name="Striped Right Arrow 92"/>
          <p:cNvSpPr/>
          <p:nvPr/>
        </p:nvSpPr>
        <p:spPr bwMode="auto">
          <a:xfrm rot="5400000">
            <a:off x="1019175" y="5229225"/>
            <a:ext cx="447675" cy="48577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62325" y="428625"/>
            <a:ext cx="1409700" cy="830997"/>
          </a:xfrm>
          <a:prstGeom prst="rect">
            <a:avLst/>
          </a:prstGeom>
          <a:noFill/>
          <a:ln w="63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Century Gothic" pitchFamily="34" charset="0"/>
              </a:rPr>
              <a:t>Make</a:t>
            </a:r>
          </a:p>
          <a:p>
            <a:pPr algn="ctr"/>
            <a:r>
              <a:rPr lang="en-CA" sz="1600" dirty="0" smtClean="0">
                <a:latin typeface="Century Gothic" pitchFamily="34" charset="0"/>
              </a:rPr>
              <a:t>Data</a:t>
            </a:r>
          </a:p>
          <a:p>
            <a:pPr algn="ctr"/>
            <a:r>
              <a:rPr lang="en-CA" sz="1600" dirty="0" smtClean="0">
                <a:latin typeface="Century Gothic" pitchFamily="34" charset="0"/>
              </a:rPr>
              <a:t>Anonymous</a:t>
            </a:r>
            <a:endParaRPr lang="en-CA" sz="1600" dirty="0">
              <a:latin typeface="Century Gothic" pitchFamily="34" charset="0"/>
            </a:endParaRPr>
          </a:p>
        </p:txBody>
      </p:sp>
      <p:sp>
        <p:nvSpPr>
          <p:cNvPr id="97" name="Right Arrow 96"/>
          <p:cNvSpPr/>
          <p:nvPr/>
        </p:nvSpPr>
        <p:spPr bwMode="auto">
          <a:xfrm>
            <a:off x="4467225" y="1352550"/>
            <a:ext cx="714375" cy="238125"/>
          </a:xfrm>
          <a:prstGeom prst="rightArrow">
            <a:avLst/>
          </a:prstGeom>
          <a:solidFill>
            <a:srgbClr val="F5939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98" name="Diamond 97"/>
          <p:cNvSpPr/>
          <p:nvPr/>
        </p:nvSpPr>
        <p:spPr bwMode="auto">
          <a:xfrm>
            <a:off x="3238499" y="4076700"/>
            <a:ext cx="1438275" cy="150495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238500" y="4562475"/>
            <a:ext cx="1409700" cy="584775"/>
          </a:xfrm>
          <a:prstGeom prst="rect">
            <a:avLst/>
          </a:prstGeom>
          <a:noFill/>
          <a:ln w="63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Century Gothic" pitchFamily="34" charset="0"/>
              </a:rPr>
              <a:t>Create Tables</a:t>
            </a:r>
            <a:endParaRPr lang="en-CA" sz="1600" dirty="0">
              <a:latin typeface="Century Gothic" pitchFamily="34" charset="0"/>
            </a:endParaRPr>
          </a:p>
        </p:txBody>
      </p:sp>
      <p:sp>
        <p:nvSpPr>
          <p:cNvPr id="100" name="Right Arrow 99"/>
          <p:cNvSpPr/>
          <p:nvPr/>
        </p:nvSpPr>
        <p:spPr bwMode="auto">
          <a:xfrm>
            <a:off x="4400550" y="5133975"/>
            <a:ext cx="714375" cy="2381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5162550" y="3971926"/>
            <a:ext cx="1533525" cy="2038350"/>
          </a:xfrm>
          <a:prstGeom prst="ellipse">
            <a:avLst/>
          </a:prstGeom>
          <a:solidFill>
            <a:srgbClr val="FFDB6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31153" y="4524375"/>
            <a:ext cx="1574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dirty="0" smtClean="0">
                <a:latin typeface="Century Gothic" pitchFamily="34" charset="0"/>
              </a:rPr>
              <a:t>Free</a:t>
            </a:r>
          </a:p>
          <a:p>
            <a:pPr algn="ctr"/>
            <a:r>
              <a:rPr lang="en-CA" sz="1800" dirty="0" smtClean="0">
                <a:latin typeface="Century Gothic" pitchFamily="34" charset="0"/>
              </a:rPr>
              <a:t>Aggregate Data</a:t>
            </a:r>
          </a:p>
        </p:txBody>
      </p:sp>
      <p:sp>
        <p:nvSpPr>
          <p:cNvPr id="103" name="Striped Right Arrow 102"/>
          <p:cNvSpPr/>
          <p:nvPr/>
        </p:nvSpPr>
        <p:spPr bwMode="auto">
          <a:xfrm>
            <a:off x="6800850" y="4743450"/>
            <a:ext cx="447675" cy="48577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05" name="Right Arrow 104"/>
          <p:cNvSpPr/>
          <p:nvPr/>
        </p:nvSpPr>
        <p:spPr bwMode="auto">
          <a:xfrm rot="3013974">
            <a:off x="2015087" y="3952370"/>
            <a:ext cx="1539968" cy="2381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06" name="Right Arrow 105"/>
          <p:cNvSpPr/>
          <p:nvPr/>
        </p:nvSpPr>
        <p:spPr bwMode="auto">
          <a:xfrm rot="18841377">
            <a:off x="2182212" y="1646485"/>
            <a:ext cx="1397344" cy="238125"/>
          </a:xfrm>
          <a:prstGeom prst="rightArrow">
            <a:avLst/>
          </a:prstGeom>
          <a:solidFill>
            <a:srgbClr val="F5939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24725" y="4133850"/>
            <a:ext cx="140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latin typeface="Century Gothic" pitchFamily="34" charset="0"/>
              </a:rPr>
              <a:t>CANSIM</a:t>
            </a:r>
          </a:p>
          <a:p>
            <a:endParaRPr lang="en-CA" sz="1800" dirty="0" smtClean="0">
              <a:latin typeface="Century Gothic" pitchFamily="34" charset="0"/>
            </a:endParaRPr>
          </a:p>
          <a:p>
            <a:r>
              <a:rPr lang="en-CA" sz="1800" dirty="0" err="1" smtClean="0">
                <a:latin typeface="Century Gothic" pitchFamily="34" charset="0"/>
              </a:rPr>
              <a:t>CanadianCensus</a:t>
            </a:r>
            <a:r>
              <a:rPr lang="en-CA" sz="1800" dirty="0" smtClean="0">
                <a:latin typeface="Century Gothic" pitchFamily="34" charset="0"/>
              </a:rPr>
              <a:t> Analyser</a:t>
            </a:r>
            <a:endParaRPr lang="en-CA" sz="1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 animBg="1"/>
      <p:bldP spid="80" grpId="0"/>
      <p:bldP spid="81" grpId="0"/>
      <p:bldP spid="84" grpId="0" animBg="1"/>
      <p:bldP spid="85" grpId="0" animBg="1"/>
      <p:bldP spid="90" grpId="0"/>
      <p:bldP spid="91" grpId="0" animBg="1"/>
      <p:bldP spid="92" grpId="0"/>
      <p:bldP spid="93" grpId="0" animBg="1"/>
      <p:bldP spid="94" grpId="0"/>
      <p:bldP spid="97" grpId="0" animBg="1"/>
      <p:bldP spid="98" grpId="0" animBg="1"/>
      <p:bldP spid="99" grpId="0"/>
      <p:bldP spid="100" grpId="0" animBg="1"/>
      <p:bldP spid="101" grpId="0" animBg="1"/>
      <p:bldP spid="102" grpId="0"/>
      <p:bldP spid="103" grpId="0" animBg="1"/>
      <p:bldP spid="105" grpId="0" animBg="1"/>
      <p:bldP spid="106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Microdata</a:t>
            </a:r>
            <a:r>
              <a:rPr lang="en-CA" dirty="0" smtClean="0"/>
              <a:t> </a:t>
            </a:r>
            <a:r>
              <a:rPr lang="en-CA" dirty="0" err="1" smtClean="0"/>
              <a:t>vs</a:t>
            </a:r>
            <a:r>
              <a:rPr lang="en-CA" dirty="0" smtClean="0"/>
              <a:t> Aggregate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Microdata</a:t>
            </a:r>
            <a:r>
              <a:rPr lang="en-CA" dirty="0" smtClean="0"/>
              <a:t>: Each line in the file contains information on a person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For example, income of each person in SK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Aggregate Data (statistics): Information aggregated from the </a:t>
            </a:r>
            <a:r>
              <a:rPr lang="en-CA" dirty="0" err="1" smtClean="0"/>
              <a:t>microdata</a:t>
            </a:r>
            <a:endParaRPr lang="en-CA" dirty="0" smtClean="0"/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For example, average income of people in each province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Data ≠ Statistics</a:t>
            </a:r>
          </a:p>
          <a:p>
            <a:pPr lvl="1"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CANSIM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Aggregate data tables generated from surveys and administrative records</a:t>
            </a:r>
          </a:p>
          <a:p>
            <a:r>
              <a:rPr lang="en-CA" dirty="0" smtClean="0"/>
              <a:t>Contains very little Census data</a:t>
            </a:r>
          </a:p>
          <a:p>
            <a:r>
              <a:rPr lang="en-CA" dirty="0" smtClean="0"/>
              <a:t>Access 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hlinkClick r:id="rId2"/>
              </a:rPr>
              <a:t>CANSIM Website</a:t>
            </a:r>
            <a:r>
              <a:rPr lang="en-CA" dirty="0" smtClean="0"/>
              <a:t> at Statistics Canada [</a:t>
            </a:r>
            <a:r>
              <a:rPr lang="en-CA" dirty="0" smtClean="0">
                <a:hlinkClick r:id="rId3"/>
              </a:rPr>
              <a:t>http://www5.statcan.gc.ca/cansim/home-accueil</a:t>
            </a:r>
            <a:r>
              <a:rPr lang="en-CA" dirty="0" smtClean="0"/>
              <a:t>]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Through search engine (Google): CANSIM</a:t>
            </a:r>
          </a:p>
          <a:p>
            <a:pPr>
              <a:buNone/>
            </a:pPr>
            <a:endParaRPr lang="en-CA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CANSIM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8" y="1447800"/>
            <a:ext cx="75914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" y="661988"/>
            <a:ext cx="76009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5" y="652463"/>
            <a:ext cx="73152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575" y="752475"/>
            <a:ext cx="75628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862013"/>
            <a:ext cx="74104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619125"/>
            <a:ext cx="75723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7713" y="600075"/>
            <a:ext cx="76104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3438" y="2371725"/>
            <a:ext cx="74961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0575" y="2890838"/>
            <a:ext cx="75533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2963" y="3471863"/>
            <a:ext cx="74961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8200" y="3748088"/>
            <a:ext cx="74866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4388" y="4152900"/>
            <a:ext cx="7515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1525" y="623888"/>
            <a:ext cx="76009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6288" y="609600"/>
            <a:ext cx="75914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0575" y="1385888"/>
            <a:ext cx="7429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300" y="523875"/>
            <a:ext cx="89154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Census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 </a:t>
            </a:r>
            <a:r>
              <a:rPr lang="en-CA" dirty="0" smtClean="0">
                <a:hlinkClick r:id="rId2"/>
              </a:rPr>
              <a:t>Canadian Census Analyser</a:t>
            </a:r>
            <a:endParaRPr lang="en-CA" dirty="0" smtClean="0"/>
          </a:p>
          <a:p>
            <a:r>
              <a:rPr lang="en-CA" dirty="0" smtClean="0"/>
              <a:t>Data can be extracted at different levels of census geography (Provinces, Census Tracts, Federal Electoral Districts, etc.)</a:t>
            </a:r>
          </a:p>
          <a:p>
            <a:r>
              <a:rPr lang="en-CA" dirty="0" smtClean="0"/>
              <a:t>Data available for every census year (every five years)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48141"/>
            <a:ext cx="7943850" cy="49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" y="2099226"/>
            <a:ext cx="8210550" cy="273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263" y="814387"/>
            <a:ext cx="8199211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438" y="576263"/>
            <a:ext cx="82391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1013" y="47625"/>
            <a:ext cx="7967661" cy="667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" y="57150"/>
            <a:ext cx="816823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50" y="1057275"/>
            <a:ext cx="88011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0988" y="623888"/>
            <a:ext cx="85820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675" y="409575"/>
            <a:ext cx="9020175" cy="515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Contact 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Sunny Kaniyathu</a:t>
            </a:r>
          </a:p>
          <a:p>
            <a:pPr>
              <a:buNone/>
            </a:pPr>
            <a:r>
              <a:rPr lang="en-CA" dirty="0" smtClean="0"/>
              <a:t>	306 966 8841; </a:t>
            </a:r>
            <a:r>
              <a:rPr lang="en-CA" dirty="0" smtClean="0">
                <a:hlinkClick r:id="rId2"/>
              </a:rPr>
              <a:t>sunny.kaniyathu@usask.ca</a:t>
            </a:r>
            <a:endParaRPr lang="en-CA" dirty="0" smtClean="0"/>
          </a:p>
          <a:p>
            <a:r>
              <a:rPr lang="en-CA" dirty="0" smtClean="0"/>
              <a:t>Winnie Smit</a:t>
            </a:r>
          </a:p>
          <a:p>
            <a:pPr>
              <a:buNone/>
            </a:pPr>
            <a:r>
              <a:rPr lang="en-CA" dirty="0" smtClean="0"/>
              <a:t>	306 966 7261; </a:t>
            </a:r>
            <a:r>
              <a:rPr lang="en-CA" dirty="0" smtClean="0">
                <a:hlinkClick r:id="rId3"/>
              </a:rPr>
              <a:t>winnie.smit@usask.ca</a:t>
            </a: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3">
      <a:dk1>
        <a:srgbClr val="000000"/>
      </a:dk1>
      <a:lt1>
        <a:srgbClr val="797979"/>
      </a:lt1>
      <a:dk2>
        <a:srgbClr val="000000"/>
      </a:dk2>
      <a:lt2>
        <a:srgbClr val="86B234"/>
      </a:lt2>
      <a:accent1>
        <a:srgbClr val="BBE0E3"/>
      </a:accent1>
      <a:accent2>
        <a:srgbClr val="333399"/>
      </a:accent2>
      <a:accent3>
        <a:srgbClr val="BEBEBE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99CC00"/>
      </a:folHlink>
    </a:clrScheme>
    <a:fontScheme name="Blan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3260</TotalTime>
  <Words>167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Soc 332.6: Principles of research design Finding statistics </vt:lpstr>
      <vt:lpstr>Slide 2</vt:lpstr>
      <vt:lpstr>Microdata vs Aggregate</vt:lpstr>
      <vt:lpstr>CANSIM</vt:lpstr>
      <vt:lpstr>CANSIM</vt:lpstr>
      <vt:lpstr>Census</vt:lpstr>
      <vt:lpstr>Contact Us</vt:lpstr>
    </vt:vector>
  </TitlesOfParts>
  <Company>Division of Media and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W. David Snell</dc:creator>
  <cp:lastModifiedBy>sjk084</cp:lastModifiedBy>
  <cp:revision>250</cp:revision>
  <dcterms:created xsi:type="dcterms:W3CDTF">2010-11-25T14:38:17Z</dcterms:created>
  <dcterms:modified xsi:type="dcterms:W3CDTF">2012-10-29T21:54:31Z</dcterms:modified>
</cp:coreProperties>
</file>